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1" r:id="rId3"/>
    <p:sldId id="284" r:id="rId4"/>
    <p:sldId id="296" r:id="rId5"/>
    <p:sldId id="295" r:id="rId6"/>
    <p:sldId id="294" r:id="rId7"/>
    <p:sldId id="297" r:id="rId8"/>
    <p:sldId id="298" r:id="rId9"/>
    <p:sldId id="299" r:id="rId10"/>
    <p:sldId id="301" r:id="rId11"/>
    <p:sldId id="302" r:id="rId12"/>
    <p:sldId id="303" r:id="rId13"/>
    <p:sldId id="304" r:id="rId14"/>
    <p:sldId id="305" r:id="rId15"/>
    <p:sldId id="270" r:id="rId16"/>
    <p:sldId id="293" r:id="rId17"/>
    <p:sldId id="26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5" autoAdjust="0"/>
    <p:restoredTop sz="91030" autoAdjust="0"/>
  </p:normalViewPr>
  <p:slideViewPr>
    <p:cSldViewPr snapToGrid="0">
      <p:cViewPr varScale="1">
        <p:scale>
          <a:sx n="100" d="100"/>
          <a:sy n="100" d="100"/>
        </p:scale>
        <p:origin x="9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BAF69-8DF2-4BB4-804F-8A54B6FA725E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203D7A-9CF1-4D3D-9B4F-42D8A2CB7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130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문제의 풀이를 알려줘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20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오퍼피팅 현상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239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Google Tesseract OCR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434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Google Tesseract OCR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233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유형 확인 후</a:t>
            </a:r>
            <a:r>
              <a:rPr lang="en-US" altLang="ko-KR"/>
              <a:t>, </a:t>
            </a:r>
            <a:r>
              <a:rPr lang="ko-KR" altLang="en-US"/>
              <a:t>풀이에 도움이 되는 정보 제공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80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197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- Front/BackEnd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231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[0, 0, 0]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922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74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Word Embedding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223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Word Embedding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130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Word Embedding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20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하이퍼 파라미터 </a:t>
            </a:r>
            <a:r>
              <a:rPr lang="en-US" altLang="ko-KR"/>
              <a:t>: </a:t>
            </a:r>
            <a:r>
              <a:rPr lang="ko-KR" altLang="en-US"/>
              <a:t>모델을 훈련할 때 조정해야 하는 매개 변수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520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하이퍼 파라미터 </a:t>
            </a:r>
            <a:r>
              <a:rPr lang="en-US" altLang="ko-KR"/>
              <a:t>: </a:t>
            </a:r>
            <a:r>
              <a:rPr lang="ko-KR" altLang="en-US"/>
              <a:t>모델을 훈련할 때 조정해야 하는 매개 변수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665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0624A-73F6-FB39-1C37-A3C04FF76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047ADF-3A7B-C374-BEBD-B50D49032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C7F12C-43D8-D965-0FC0-639C849D8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A50932-DAF6-0480-CD3A-16DEE9566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6272A1-F6D3-9882-1048-E3C34A38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1C51ED-4AE2-56E2-529D-26700C26EF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"/>
            <a:ext cx="12192000" cy="884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62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DF3C2-5357-7EB8-C28B-040676A8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57DE7B-CA46-7A1B-D53D-FFBF53AD0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CE764B-369B-7E69-3B56-3CFED12EC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855E98-B229-630A-FC1E-0C62174B9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337840-621D-2C5E-5CC6-40F25EAE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558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BBF011-3D91-7CF0-CF5C-4A03ABE0E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622E83-522E-C96B-F1B8-FB1A5E176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B7D24E-91AF-5BDE-6A17-15A8C4E53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65E539-3F6A-C964-E945-983C960FC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7FCD5A-1E42-EE5A-47E5-FF8C4EBB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418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0B703EC-1A99-32EF-5331-40F3FB6C7A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3E7781B-ED29-2196-D9D4-8E3276354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5C651-72FA-B392-E0A7-CE55EA15A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FB9ED4-A06E-D5C3-3E58-3DBE2871A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764AEF-4286-B811-ABA0-D7D5BC24C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A51A59-2C7F-77C4-0A58-57BF85864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38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8C506E-0E99-9C27-D732-3B1453513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254FA-CAAE-5618-F889-F5BCF20F7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A87A7C-374B-44E3-A990-936420B93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A17ACC-78A0-EB30-0B04-BC80BB5F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A5C240-A0D4-C019-4763-0C4567CC6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375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AD348-E3EB-0539-3A6C-B4B156AC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0BA942-C73D-D4C9-9FFB-F3F4FCE0DC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8432F3-ED56-D8C6-1B70-DBEB50643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E287D1-4432-C07F-129E-A8EC11DB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CF0C64-44B6-DD36-5608-515FD76AB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BE58ED-4C57-7F77-3FCB-EECFFAE7F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346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B812F-581E-C3F0-E0CF-B5D86F41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D1BB01-843E-CCFC-7039-6E0E37F36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FF90EC-4B4E-462B-D4E6-1587F5CC8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AEE937-A035-61A6-2E3E-FD18B4E307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0452C9-79E2-47B6-1734-2490E7A71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FB7626-A55A-63E9-5225-80FB2BC3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AD3B43-811E-79E3-2D80-6EFE84C53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F93F38-1BD9-F335-67DE-547015BC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94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86376-5A58-AE02-0044-45C8153D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80F9A5-4C4D-CF77-06B5-539B1FE1F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3197FF-31BA-5A9B-0E1E-CA70CA32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72416E-61F8-313A-A82B-B7307B876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1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17953C-C38B-2F6A-7A39-101000F78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C3FF4D-C80D-4D1B-26CF-A0F71870E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F7F465-D6A1-6AF6-416C-E995F5FC6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09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09DE8-718A-76CB-7E3A-411B7E259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07F3D-D0A0-CBFE-85C8-166ED5867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DC31A3-69DB-C576-CC82-34BA9F06A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2464EE-BCE7-A90B-B978-504B02C30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634995-D3E4-A314-65D4-22DE08936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12DAB8-307F-77B5-1348-4ADB5970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534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9C336-DA0D-FBC6-A6E8-F55E2956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13B61B-FE7D-C0D8-94FB-E40DB4DF1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F7F090-3548-0368-3180-FAB4743A0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7D10F7-711D-B7C2-29D0-77B5D2750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03FB8E-17EF-2F81-8386-A49631ECD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780EFC-C039-D811-9E24-77A24A231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382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F69E81-6A81-4FD6-3E9B-AF401769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7080FC-ACA6-B0A3-EBD1-7F236610C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BFE574-6280-9916-0CBD-BC91D1139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E6D70-013F-48D9-923C-156144C7B96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2356FE-860B-F8F4-CF3F-4E399ACCA2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5EEDBE-31D8-05A5-36B3-4FF9A402B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34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D2E2E82-1AB3-4FB0-2469-21C97DC6B12F}"/>
              </a:ext>
            </a:extLst>
          </p:cNvPr>
          <p:cNvSpPr txBox="1"/>
          <p:nvPr/>
        </p:nvSpPr>
        <p:spPr>
          <a:xfrm>
            <a:off x="1828800" y="744248"/>
            <a:ext cx="8534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 문제의 풀이를 알려줘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7FA061-FF5D-76EB-99A1-A7762E2B2872}"/>
              </a:ext>
            </a:extLst>
          </p:cNvPr>
          <p:cNvSpPr txBox="1"/>
          <p:nvPr/>
        </p:nvSpPr>
        <p:spPr>
          <a:xfrm>
            <a:off x="4034971" y="5852142"/>
            <a:ext cx="75474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2023-09-07 </a:t>
            </a:r>
            <a:r>
              <a:rPr lang="ko-KR" altLang="en-US" sz="2400"/>
              <a:t>진척도 </a:t>
            </a:r>
            <a:r>
              <a:rPr lang="ko-KR" altLang="en-US" sz="2400" dirty="0" err="1"/>
              <a:t>발표본</a:t>
            </a:r>
            <a:endParaRPr lang="en-US" altLang="ko-KR" sz="2400" dirty="0"/>
          </a:p>
          <a:p>
            <a:pPr algn="r"/>
            <a:r>
              <a:rPr lang="ko-KR" altLang="en-US" sz="2400" u="sng" dirty="0"/>
              <a:t>컴퓨터공학과 </a:t>
            </a:r>
            <a:r>
              <a:rPr lang="en-US" altLang="ko-KR" sz="2400" u="sng" dirty="0"/>
              <a:t>4</a:t>
            </a:r>
            <a:r>
              <a:rPr lang="ko-KR" altLang="en-US" sz="2400" u="sng" dirty="0"/>
              <a:t>학년 심현섭</a:t>
            </a:r>
            <a:r>
              <a:rPr lang="en-US" altLang="ko-KR" sz="2400" u="sng"/>
              <a:t>(B811101)</a:t>
            </a:r>
            <a:endParaRPr lang="ko-KR" alt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959239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765"/>
            <a:ext cx="11001375" cy="1325563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테스트 케이스 </a:t>
            </a:r>
            <a:r>
              <a:rPr lang="en-US" altLang="ko-KR"/>
              <a:t>– </a:t>
            </a:r>
            <a:r>
              <a:rPr lang="ko-KR" altLang="en-US"/>
              <a:t>하이퍼파라미터 최적화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AC703-8CCB-C14C-68F6-6CD8E1B26D48}"/>
              </a:ext>
            </a:extLst>
          </p:cNvPr>
          <p:cNvSpPr txBox="1"/>
          <p:nvPr/>
        </p:nvSpPr>
        <p:spPr>
          <a:xfrm>
            <a:off x="664367" y="2093628"/>
            <a:ext cx="46672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spc="-300"/>
              <a:t>input_dim : 50 100 200</a:t>
            </a:r>
          </a:p>
          <a:p>
            <a:r>
              <a:rPr lang="en-US" altLang="ko-KR" sz="2800" spc="-300"/>
              <a:t>output_dim : 50 100 300 500 700</a:t>
            </a:r>
          </a:p>
          <a:p>
            <a:r>
              <a:rPr lang="en-US" altLang="ko-KR" sz="2800" spc="-300"/>
              <a:t>epoch : 5 10 20</a:t>
            </a:r>
            <a:endParaRPr lang="ko-KR" altLang="en-US" sz="2800" spc="-3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7DFB55-96A3-76E5-93E6-876B99842ED3}"/>
              </a:ext>
            </a:extLst>
          </p:cNvPr>
          <p:cNvSpPr txBox="1"/>
          <p:nvPr/>
        </p:nvSpPr>
        <p:spPr>
          <a:xfrm>
            <a:off x="761999" y="4021243"/>
            <a:ext cx="42052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</a:t>
            </a:r>
            <a:r>
              <a:rPr lang="ko-KR" altLang="en-US" sz="3600" b="1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단어 벡터의 크기는 </a:t>
            </a:r>
            <a:endParaRPr lang="en-US" altLang="ko-KR" sz="3600" b="1">
              <a:solidFill>
                <a:srgbClr val="C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en-US" altLang="ko-KR" sz="3600" b="1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300 </a:t>
            </a:r>
            <a:r>
              <a:rPr lang="ko-KR" altLang="en-US" sz="3600" b="1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차원이 적절</a:t>
            </a:r>
            <a:r>
              <a:rPr lang="en-US" altLang="ko-KR" sz="3600" b="1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”</a:t>
            </a:r>
            <a:endParaRPr lang="ko-KR" altLang="en-US" sz="3600" b="1">
              <a:solidFill>
                <a:srgbClr val="C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0" name="그림 9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2068DFDB-94BA-193B-E814-1E9B74DBB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935" y="1791457"/>
            <a:ext cx="6118639" cy="44595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668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765"/>
            <a:ext cx="11001375" cy="1325563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테스트 케이스 </a:t>
            </a:r>
            <a:r>
              <a:rPr lang="en-US" altLang="ko-KR"/>
              <a:t>– </a:t>
            </a:r>
            <a:r>
              <a:rPr lang="ko-KR" altLang="en-US"/>
              <a:t>하이퍼파라미터 최적화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8D60F-15B3-2216-77A1-1988A5A13E20}"/>
              </a:ext>
            </a:extLst>
          </p:cNvPr>
          <p:cNvSpPr txBox="1"/>
          <p:nvPr/>
        </p:nvSpPr>
        <p:spPr>
          <a:xfrm>
            <a:off x="561975" y="1783724"/>
            <a:ext cx="22288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3200"/>
              <a:t>if</a:t>
            </a:r>
            <a:r>
              <a:rPr lang="ko-KR" altLang="en-US" sz="3200"/>
              <a:t> </a:t>
            </a:r>
            <a:r>
              <a:rPr lang="en-US" altLang="ko-KR" sz="3200"/>
              <a:t>Epoch</a:t>
            </a:r>
          </a:p>
          <a:p>
            <a:pPr algn="r"/>
            <a:r>
              <a:rPr lang="en-US" altLang="ko-KR" sz="3200"/>
              <a:t>!= 10?</a:t>
            </a:r>
          </a:p>
        </p:txBody>
      </p:sp>
      <p:sp>
        <p:nvSpPr>
          <p:cNvPr id="8" name="왼쪽 대괄호 7">
            <a:extLst>
              <a:ext uri="{FF2B5EF4-FFF2-40B4-BE49-F238E27FC236}">
                <a16:creationId xmlns:a16="http://schemas.microsoft.com/office/drawing/2014/main" id="{00CFA9D1-088C-8304-DCA7-EB7608DA5F88}"/>
              </a:ext>
            </a:extLst>
          </p:cNvPr>
          <p:cNvSpPr/>
          <p:nvPr/>
        </p:nvSpPr>
        <p:spPr>
          <a:xfrm>
            <a:off x="3181350" y="2082801"/>
            <a:ext cx="333375" cy="2327274"/>
          </a:xfrm>
          <a:prstGeom prst="leftBracket">
            <a:avLst/>
          </a:prstGeom>
          <a:ln w="38100">
            <a:solidFill>
              <a:schemeClr val="accent1"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25C32B-4C0D-5B47-22B4-6107A51F505E}"/>
              </a:ext>
            </a:extLst>
          </p:cNvPr>
          <p:cNvSpPr txBox="1"/>
          <p:nvPr/>
        </p:nvSpPr>
        <p:spPr>
          <a:xfrm>
            <a:off x="3629025" y="1821190"/>
            <a:ext cx="22336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/>
              <a:t>Epoch: 20</a:t>
            </a:r>
          </a:p>
          <a:p>
            <a:r>
              <a:rPr lang="en-US" altLang="ko-KR"/>
              <a:t>(i_100, o_300)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313EF8-BE89-F55D-BA12-2DC5305B2288}"/>
              </a:ext>
            </a:extLst>
          </p:cNvPr>
          <p:cNvSpPr txBox="1"/>
          <p:nvPr/>
        </p:nvSpPr>
        <p:spPr>
          <a:xfrm>
            <a:off x="3629025" y="4164340"/>
            <a:ext cx="17907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/>
              <a:t>Epoch: 5</a:t>
            </a:r>
          </a:p>
          <a:p>
            <a:r>
              <a:rPr lang="en-US" altLang="ko-KR"/>
              <a:t>(i_100, o_300)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C914D3-9EF5-7A2B-27EF-2A69E617CB98}"/>
              </a:ext>
            </a:extLst>
          </p:cNvPr>
          <p:cNvSpPr txBox="1"/>
          <p:nvPr/>
        </p:nvSpPr>
        <p:spPr>
          <a:xfrm>
            <a:off x="5534025" y="1783724"/>
            <a:ext cx="3676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>
                <a:solidFill>
                  <a:srgbClr val="C00000"/>
                </a:solidFill>
              </a:rPr>
              <a:t>“</a:t>
            </a:r>
            <a:r>
              <a:rPr lang="ko-KR" altLang="en-US" sz="3600">
                <a:solidFill>
                  <a:srgbClr val="C00000"/>
                </a:solidFill>
              </a:rPr>
              <a:t>오버피팅 현상</a:t>
            </a:r>
            <a:r>
              <a:rPr lang="en-US" altLang="ko-KR" sz="3600">
                <a:solidFill>
                  <a:srgbClr val="C00000"/>
                </a:solidFill>
              </a:rPr>
              <a:t>”</a:t>
            </a:r>
            <a:endParaRPr lang="ko-KR" altLang="en-US" sz="360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5D0621-64F5-011C-7377-B10277AFD15A}"/>
              </a:ext>
            </a:extLst>
          </p:cNvPr>
          <p:cNvSpPr txBox="1"/>
          <p:nvPr/>
        </p:nvSpPr>
        <p:spPr>
          <a:xfrm>
            <a:off x="5534025" y="4102784"/>
            <a:ext cx="3676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>
                <a:solidFill>
                  <a:srgbClr val="C00000"/>
                </a:solidFill>
              </a:rPr>
              <a:t>“</a:t>
            </a:r>
            <a:r>
              <a:rPr lang="ko-KR" altLang="en-US" sz="3600">
                <a:solidFill>
                  <a:srgbClr val="C00000"/>
                </a:solidFill>
              </a:rPr>
              <a:t>언더피팅 현상</a:t>
            </a:r>
            <a:r>
              <a:rPr lang="en-US" altLang="ko-KR" sz="3600">
                <a:solidFill>
                  <a:srgbClr val="C00000"/>
                </a:solidFill>
              </a:rPr>
              <a:t>”</a:t>
            </a:r>
            <a:endParaRPr lang="ko-KR" altLang="en-US" sz="3600">
              <a:solidFill>
                <a:srgbClr val="C0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6F07CE-2F85-4221-7BFC-316B65C7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37" y="2546913"/>
            <a:ext cx="5614988" cy="134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BF1C0B9-528A-9D98-0569-80A5E9B66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37" y="4905936"/>
            <a:ext cx="6053138" cy="7415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0E01536-7F68-7E07-DDD0-4E118AA31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637" y="5804266"/>
            <a:ext cx="6348413" cy="60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7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막힌 원호 17">
            <a:extLst>
              <a:ext uri="{FF2B5EF4-FFF2-40B4-BE49-F238E27FC236}">
                <a16:creationId xmlns:a16="http://schemas.microsoft.com/office/drawing/2014/main" id="{C79EA62C-72B1-2DDC-038E-634AABFAABEF}"/>
              </a:ext>
            </a:extLst>
          </p:cNvPr>
          <p:cNvSpPr/>
          <p:nvPr/>
        </p:nvSpPr>
        <p:spPr>
          <a:xfrm rot="16200000">
            <a:off x="5646238" y="2202357"/>
            <a:ext cx="3676062" cy="3786189"/>
          </a:xfrm>
          <a:prstGeom prst="blockArc">
            <a:avLst>
              <a:gd name="adj1" fmla="val 10800000"/>
              <a:gd name="adj2" fmla="val 21492437"/>
              <a:gd name="adj3" fmla="val 12216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765"/>
            <a:ext cx="11001375" cy="13255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구글 </a:t>
            </a:r>
            <a:r>
              <a:rPr lang="en-US" altLang="ko-KR"/>
              <a:t>OCR API</a:t>
            </a:r>
            <a:endParaRPr lang="ko-KR" altLang="en-US" dirty="0"/>
          </a:p>
        </p:txBody>
      </p:sp>
      <p:pic>
        <p:nvPicPr>
          <p:cNvPr id="3" name="그림 2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F2732647-AA75-B746-7393-6B2383A2C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1" y="1954721"/>
            <a:ext cx="4867544" cy="4413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8FC84A-2DBB-37CF-0042-46F276C3767D}"/>
              </a:ext>
            </a:extLst>
          </p:cNvPr>
          <p:cNvSpPr txBox="1"/>
          <p:nvPr/>
        </p:nvSpPr>
        <p:spPr>
          <a:xfrm>
            <a:off x="914131" y="1509189"/>
            <a:ext cx="4115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- 2023</a:t>
            </a:r>
            <a:r>
              <a:rPr lang="ko-KR" altLang="en-US" b="1"/>
              <a:t>년 </a:t>
            </a:r>
            <a:r>
              <a:rPr lang="en-US" altLang="ko-KR" b="1"/>
              <a:t>6</a:t>
            </a:r>
            <a:r>
              <a:rPr lang="ko-KR" altLang="en-US" b="1"/>
              <a:t>월 시행 </a:t>
            </a:r>
            <a:r>
              <a:rPr lang="en-US" altLang="ko-KR" b="1"/>
              <a:t>: </a:t>
            </a:r>
            <a:r>
              <a:rPr lang="ko-KR" altLang="en-US" b="1"/>
              <a:t>평가원 </a:t>
            </a:r>
            <a:r>
              <a:rPr lang="en-US" altLang="ko-KR" b="1"/>
              <a:t>7</a:t>
            </a:r>
            <a:r>
              <a:rPr lang="ko-KR" altLang="en-US" b="1"/>
              <a:t>번 문제</a:t>
            </a:r>
          </a:p>
        </p:txBody>
      </p: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41C8CE8-AEFA-B829-39D1-1CAF4DBAA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517" y="1760049"/>
            <a:ext cx="4115157" cy="1973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그림 1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22DA01FA-515A-9876-CD64-52087BD0B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517" y="4941394"/>
            <a:ext cx="4608386" cy="1379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0041103-1073-6A15-9C6D-B26584DCB480}"/>
              </a:ext>
            </a:extLst>
          </p:cNvPr>
          <p:cNvSpPr txBox="1"/>
          <p:nvPr/>
        </p:nvSpPr>
        <p:spPr>
          <a:xfrm>
            <a:off x="6829517" y="1315650"/>
            <a:ext cx="394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Google Tesseract OCR</a:t>
            </a:r>
            <a:endParaRPr lang="ko-KR" altLang="en-US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CC00BB-1755-216C-632D-4026C3531E60}"/>
              </a:ext>
            </a:extLst>
          </p:cNvPr>
          <p:cNvSpPr txBox="1"/>
          <p:nvPr/>
        </p:nvSpPr>
        <p:spPr>
          <a:xfrm>
            <a:off x="6829517" y="4514912"/>
            <a:ext cx="394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Google Vertex Vision AI</a:t>
            </a:r>
            <a:endParaRPr lang="ko-KR" altLang="en-US" b="1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A9C0C68-EF0A-445C-CBFD-F0301A8E3DA6}"/>
              </a:ext>
            </a:extLst>
          </p:cNvPr>
          <p:cNvSpPr/>
          <p:nvPr/>
        </p:nvSpPr>
        <p:spPr>
          <a:xfrm>
            <a:off x="6600825" y="4439588"/>
            <a:ext cx="5086350" cy="2037758"/>
          </a:xfrm>
          <a:prstGeom prst="roundRect">
            <a:avLst/>
          </a:prstGeom>
          <a:noFill/>
          <a:ln w="508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60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765"/>
            <a:ext cx="11001375" cy="1325563"/>
          </a:xfrm>
        </p:spPr>
        <p:txBody>
          <a:bodyPr/>
          <a:lstStyle/>
          <a:p>
            <a:r>
              <a:rPr lang="en-US" altLang="ko-KR"/>
              <a:t>5. Front/Back End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9DC999D-458F-FAE5-F63B-7FC58BE18809}"/>
              </a:ext>
            </a:extLst>
          </p:cNvPr>
          <p:cNvCxnSpPr>
            <a:cxnSpLocks/>
          </p:cNvCxnSpPr>
          <p:nvPr/>
        </p:nvCxnSpPr>
        <p:spPr>
          <a:xfrm>
            <a:off x="5905500" y="1838325"/>
            <a:ext cx="0" cy="4419600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B52FD3E-BB1A-6B79-EB60-31632D864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72" y="3215735"/>
            <a:ext cx="2511897" cy="23944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FEFF38-0AA8-7D70-75AA-D3621DCD9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331" y="3215735"/>
            <a:ext cx="2511896" cy="24369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 descr="로고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57036FF5-C694-7638-517D-52E52B740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1" y="972824"/>
            <a:ext cx="3943352" cy="2456176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301ACF12-5E64-ADF3-93BB-F79B980A53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715" y="1686814"/>
            <a:ext cx="3413786" cy="8847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CC14436-6BDF-4561-157C-210724B096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1774" y="3215733"/>
            <a:ext cx="2835120" cy="23934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7CA46DE-653D-359C-81AB-DA4F090602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4784" y="3215733"/>
            <a:ext cx="2556044" cy="23934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0188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765"/>
            <a:ext cx="11001375" cy="1325563"/>
          </a:xfrm>
        </p:spPr>
        <p:txBody>
          <a:bodyPr/>
          <a:lstStyle/>
          <a:p>
            <a:r>
              <a:rPr lang="en-US" altLang="ko-KR"/>
              <a:t>5. Front/Back End - Service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43F186-7EBB-421D-31F5-B8D3D7774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72" y="1956084"/>
            <a:ext cx="5414556" cy="40023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ED82FC-44B4-F1CE-D05E-17145D0A24D3}"/>
              </a:ext>
            </a:extLst>
          </p:cNvPr>
          <p:cNvSpPr txBox="1"/>
          <p:nvPr/>
        </p:nvSpPr>
        <p:spPr>
          <a:xfrm>
            <a:off x="6428954" y="1962018"/>
            <a:ext cx="562969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/>
              <a:t>-</a:t>
            </a:r>
            <a:r>
              <a:rPr lang="ko-KR" altLang="en-US" sz="2800" b="1"/>
              <a:t> 최종 목표</a:t>
            </a:r>
            <a:endParaRPr lang="en-US" altLang="ko-KR" sz="2800" b="1"/>
          </a:p>
          <a:p>
            <a:endParaRPr lang="en-US" altLang="ko-KR"/>
          </a:p>
          <a:p>
            <a:r>
              <a:rPr lang="ko-KR" altLang="en-US" sz="2800"/>
              <a:t>유형 확인 후</a:t>
            </a:r>
            <a:r>
              <a:rPr lang="en-US" altLang="ko-KR" sz="2800"/>
              <a:t>, </a:t>
            </a:r>
            <a:r>
              <a:rPr lang="ko-KR" altLang="en-US" sz="2800"/>
              <a:t>단어에 따라 풀이에 도움이 되는 정보 제공</a:t>
            </a:r>
            <a:endParaRPr lang="en-US" altLang="ko-KR" sz="2800"/>
          </a:p>
          <a:p>
            <a:endParaRPr lang="en-US" altLang="ko-KR" sz="2800"/>
          </a:p>
          <a:p>
            <a:endParaRPr lang="en-US" altLang="ko-KR" sz="2800"/>
          </a:p>
          <a:p>
            <a:r>
              <a:rPr lang="en-US" altLang="ko-KR" sz="2800" b="1"/>
              <a:t>- </a:t>
            </a:r>
            <a:r>
              <a:rPr lang="ko-KR" altLang="en-US" sz="2800" b="1"/>
              <a:t>부가적인 목표</a:t>
            </a:r>
            <a:endParaRPr lang="en-US" altLang="ko-KR" sz="2800" b="1"/>
          </a:p>
          <a:p>
            <a:endParaRPr lang="en-US" altLang="ko-KR"/>
          </a:p>
          <a:p>
            <a:r>
              <a:rPr lang="en-US" altLang="ko-KR" sz="2800"/>
              <a:t>PC</a:t>
            </a:r>
            <a:r>
              <a:rPr lang="ko-KR" altLang="en-US" sz="2800"/>
              <a:t>와 모바일 모두 가능한 </a:t>
            </a:r>
            <a:endParaRPr lang="en-US" altLang="ko-KR" sz="2800"/>
          </a:p>
          <a:p>
            <a:r>
              <a:rPr lang="ko-KR" altLang="en-US" sz="2800"/>
              <a:t>반응형</a:t>
            </a:r>
            <a:r>
              <a:rPr lang="en-US" altLang="ko-KR" sz="2800"/>
              <a:t> </a:t>
            </a:r>
            <a:r>
              <a:rPr lang="ko-KR" altLang="en-US" sz="2800"/>
              <a:t>웹 설계제작</a:t>
            </a:r>
            <a:endParaRPr lang="en-US" altLang="ko-KR" sz="2800"/>
          </a:p>
        </p:txBody>
      </p:sp>
    </p:spTree>
    <p:extLst>
      <p:ext uri="{BB962C8B-B14F-4D97-AF65-F5344CB8AC3E}">
        <p14:creationId xmlns:p14="http://schemas.microsoft.com/office/powerpoint/2010/main" val="254597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5BA11-4E1C-D4AA-AC4E-BC6A5EDA7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추후 계획 </a:t>
            </a:r>
            <a:r>
              <a:rPr lang="en-US" altLang="ko-KR"/>
              <a:t>– </a:t>
            </a:r>
            <a:r>
              <a:rPr lang="ko-KR" altLang="en-US"/>
              <a:t>과제 </a:t>
            </a:r>
            <a:r>
              <a:rPr lang="ko-KR" altLang="en-US" dirty="0"/>
              <a:t>수행 계획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D52D05-18AF-3CAF-0F69-16E84D413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23" y="1690688"/>
            <a:ext cx="10463553" cy="441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69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 dirty="0"/>
              <a:t>6</a:t>
            </a:r>
            <a:r>
              <a:rPr lang="en-US" altLang="ko-KR"/>
              <a:t>. </a:t>
            </a:r>
            <a:r>
              <a:rPr lang="ko-KR" altLang="en-US"/>
              <a:t>추후 계획 </a:t>
            </a:r>
            <a:r>
              <a:rPr lang="en-US" altLang="ko-KR"/>
              <a:t>– </a:t>
            </a:r>
            <a:r>
              <a:rPr lang="ko-KR" altLang="en-US"/>
              <a:t>테스트 케이스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BEDB63-90CE-58BA-6085-BB4E8D28186C}"/>
              </a:ext>
            </a:extLst>
          </p:cNvPr>
          <p:cNvSpPr txBox="1"/>
          <p:nvPr/>
        </p:nvSpPr>
        <p:spPr>
          <a:xfrm>
            <a:off x="1000125" y="1809750"/>
            <a:ext cx="9220200" cy="4140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/>
              <a:t>Train / Validation / Test data = 6 : 2 : 2</a:t>
            </a:r>
          </a:p>
          <a:p>
            <a:pPr>
              <a:lnSpc>
                <a:spcPct val="150000"/>
              </a:lnSpc>
            </a:pPr>
            <a:endParaRPr lang="en-US" altLang="ko-KR" sz="3600"/>
          </a:p>
          <a:p>
            <a:pPr>
              <a:lnSpc>
                <a:spcPct val="150000"/>
              </a:lnSpc>
            </a:pPr>
            <a:r>
              <a:rPr lang="ko-KR" altLang="en-US" sz="3600"/>
              <a:t>현 </a:t>
            </a:r>
            <a:r>
              <a:rPr lang="en-US" altLang="ko-KR" sz="3600"/>
              <a:t>Train data : 4,106 </a:t>
            </a:r>
            <a:r>
              <a:rPr lang="ko-KR" altLang="en-US" sz="3600"/>
              <a:t>개</a:t>
            </a:r>
            <a:endParaRPr lang="en-US" altLang="ko-KR" sz="3600"/>
          </a:p>
          <a:p>
            <a:pPr>
              <a:lnSpc>
                <a:spcPct val="150000"/>
              </a:lnSpc>
            </a:pPr>
            <a:r>
              <a:rPr lang="ko-KR" altLang="en-US" sz="3600"/>
              <a:t>미정제 </a:t>
            </a:r>
            <a:r>
              <a:rPr lang="en-US" altLang="ko-KR" sz="3600"/>
              <a:t>data : </a:t>
            </a:r>
            <a:r>
              <a:rPr lang="ko-KR" altLang="en-US" sz="3600"/>
              <a:t>약 </a:t>
            </a:r>
            <a:r>
              <a:rPr lang="en-US" altLang="ko-KR" sz="3600"/>
              <a:t>800</a:t>
            </a:r>
            <a:r>
              <a:rPr lang="ko-KR" altLang="en-US" sz="3600"/>
              <a:t>여 개 </a:t>
            </a:r>
            <a:endParaRPr lang="en-US" altLang="ko-KR" sz="3600"/>
          </a:p>
          <a:p>
            <a:pPr>
              <a:lnSpc>
                <a:spcPct val="150000"/>
              </a:lnSpc>
            </a:pPr>
            <a:r>
              <a:rPr lang="en-US" altLang="ko-KR" sz="3600"/>
              <a:t>=&gt; </a:t>
            </a:r>
            <a:r>
              <a:rPr lang="ko-KR" altLang="en-US" sz="3600" u="sng"/>
              <a:t>총합 </a:t>
            </a:r>
            <a:r>
              <a:rPr lang="en-US" altLang="ko-KR" sz="3600" u="sng"/>
              <a:t>5,000</a:t>
            </a:r>
            <a:r>
              <a:rPr lang="ko-KR" altLang="en-US" sz="3600" u="sng"/>
              <a:t>개 목표</a:t>
            </a:r>
          </a:p>
        </p:txBody>
      </p:sp>
    </p:spTree>
    <p:extLst>
      <p:ext uri="{BB962C8B-B14F-4D97-AF65-F5344CB8AC3E}">
        <p14:creationId xmlns:p14="http://schemas.microsoft.com/office/powerpoint/2010/main" val="3074778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BC06C-6B27-DCCB-3DAB-2C0BC045E0FC}"/>
              </a:ext>
            </a:extLst>
          </p:cNvPr>
          <p:cNvSpPr txBox="1"/>
          <p:nvPr/>
        </p:nvSpPr>
        <p:spPr>
          <a:xfrm>
            <a:off x="1394691" y="1527040"/>
            <a:ext cx="954189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나병우</a:t>
            </a:r>
            <a:r>
              <a:rPr lang="en-US" altLang="ko-KR"/>
              <a:t>, </a:t>
            </a:r>
            <a:r>
              <a:rPr lang="ko-KR" altLang="en-US"/>
              <a:t>강동수</a:t>
            </a:r>
            <a:r>
              <a:rPr lang="en-US" altLang="ko-KR"/>
              <a:t>.(2022).CNN </a:t>
            </a:r>
            <a:r>
              <a:rPr lang="ko-KR" altLang="en-US"/>
              <a:t>이미지 분류 모델을 위한 메타모픽 테스트 케이스 생성 기법</a:t>
            </a:r>
            <a:r>
              <a:rPr lang="en-US" altLang="ko-KR"/>
              <a:t>.</a:t>
            </a:r>
            <a:r>
              <a:rPr lang="ko-KR" altLang="en-US"/>
              <a:t>정보과학회 컴퓨팅의 실제 논문지</a:t>
            </a:r>
            <a:r>
              <a:rPr lang="en-US" altLang="ko-KR"/>
              <a:t>,28(1),33-41.</a:t>
            </a:r>
          </a:p>
          <a:p>
            <a:endParaRPr lang="en-US" altLang="ko-KR"/>
          </a:p>
          <a:p>
            <a:r>
              <a:rPr lang="ko-KR" altLang="en-US"/>
              <a:t>장종인</a:t>
            </a:r>
            <a:r>
              <a:rPr lang="en-US" altLang="ko-KR"/>
              <a:t>, </a:t>
            </a:r>
            <a:r>
              <a:rPr lang="ko-KR" altLang="en-US"/>
              <a:t>백종문</a:t>
            </a:r>
            <a:r>
              <a:rPr lang="en-US" altLang="ko-KR"/>
              <a:t>.(2018).</a:t>
            </a:r>
            <a:r>
              <a:rPr lang="ko-KR" altLang="en-US"/>
              <a:t>퍼포먼스 메타모픽 테스팅을 위한 데이터 마이닝 기반 메타모픽 관계 검사 방법 제안</a:t>
            </a:r>
            <a:r>
              <a:rPr lang="en-US" altLang="ko-KR"/>
              <a:t>.</a:t>
            </a:r>
            <a:r>
              <a:rPr lang="ko-KR" altLang="en-US"/>
              <a:t>한국정보과학회 학술발표논문집</a:t>
            </a:r>
            <a:r>
              <a:rPr lang="en-US" altLang="ko-KR"/>
              <a:t>,(),435-437.</a:t>
            </a:r>
          </a:p>
          <a:p>
            <a:endParaRPr lang="en-US" altLang="ko-KR"/>
          </a:p>
          <a:p>
            <a:r>
              <a:rPr lang="en-US" altLang="ko-KR"/>
              <a:t>C. Rigaud, J. -C. Burie and J. -M. Ogier, "Segmentation-Free Speech Text Recognition for Comic Books," 2017 14th IAPR International Conference on Document Analysis and Recognition (ICDAR), Kyoto, Japan, 2017, pp. 29-34, doi: 10.1109/ICDAR.2017.288.</a:t>
            </a:r>
          </a:p>
          <a:p>
            <a:endParaRPr lang="en-US" altLang="ko-KR"/>
          </a:p>
          <a:p>
            <a:r>
              <a:rPr lang="en-US" altLang="ko-KR"/>
              <a:t>Seong-Yoon Shin, Kwang-Seong Shin, Hyun-Chang Lee.(2019).Text Classification Using LSTM-CNN.</a:t>
            </a:r>
            <a:r>
              <a:rPr lang="ko-KR" altLang="en-US"/>
              <a:t>한국정보통신학회 종합학술대회 논문집</a:t>
            </a:r>
            <a:r>
              <a:rPr lang="en-US" altLang="ko-KR"/>
              <a:t>,23(2),692-694.</a:t>
            </a:r>
          </a:p>
          <a:p>
            <a:endParaRPr lang="en-US" altLang="ko-KR"/>
          </a:p>
          <a:p>
            <a:r>
              <a:rPr lang="ko-KR" altLang="en-US"/>
              <a:t>오수민</a:t>
            </a:r>
            <a:r>
              <a:rPr lang="en-US" altLang="ko-KR"/>
              <a:t>,</a:t>
            </a:r>
            <a:r>
              <a:rPr lang="ko-KR" altLang="en-US"/>
              <a:t>손서영</a:t>
            </a:r>
            <a:r>
              <a:rPr lang="en-US" altLang="ko-KR"/>
              <a:t>,</a:t>
            </a:r>
            <a:r>
              <a:rPr lang="ko-KR" altLang="en-US"/>
              <a:t>양혜성</a:t>
            </a:r>
            <a:r>
              <a:rPr lang="en-US" altLang="ko-KR"/>
              <a:t>,</a:t>
            </a:r>
            <a:r>
              <a:rPr lang="ko-KR" altLang="en-US"/>
              <a:t>박민서</a:t>
            </a:r>
            <a:r>
              <a:rPr lang="en-US" altLang="ko-KR"/>
              <a:t>. (2022). </a:t>
            </a:r>
            <a:r>
              <a:rPr lang="ko-KR" altLang="en-US"/>
              <a:t>머신러닝을 활용한 </a:t>
            </a:r>
            <a:r>
              <a:rPr lang="en-US" altLang="ko-KR"/>
              <a:t>MBTI </a:t>
            </a:r>
            <a:r>
              <a:rPr lang="ko-KR" altLang="en-US"/>
              <a:t>기반 학습유형설계</a:t>
            </a:r>
            <a:r>
              <a:rPr lang="en-US" altLang="ko-KR"/>
              <a:t>. </a:t>
            </a:r>
            <a:r>
              <a:rPr lang="ko-KR" altLang="en-US"/>
              <a:t>문화기술의 융합</a:t>
            </a:r>
            <a:r>
              <a:rPr lang="en-US" altLang="ko-KR"/>
              <a:t>, 8(6), 207-213.</a:t>
            </a:r>
          </a:p>
          <a:p>
            <a:endParaRPr lang="en-US" altLang="ko-KR"/>
          </a:p>
          <a:p>
            <a:r>
              <a:rPr lang="ko-KR" altLang="en-US"/>
              <a:t>강형석</a:t>
            </a:r>
            <a:r>
              <a:rPr lang="en-US" altLang="ko-KR"/>
              <a:t>, </a:t>
            </a:r>
            <a:r>
              <a:rPr lang="ko-KR" altLang="en-US"/>
              <a:t>양장훈</a:t>
            </a:r>
            <a:r>
              <a:rPr lang="en-US" altLang="ko-KR"/>
              <a:t>, </a:t>
            </a:r>
            <a:r>
              <a:rPr lang="ko-KR" altLang="en-US"/>
              <a:t>디지털콘텐츠학회논문지 </a:t>
            </a:r>
            <a:r>
              <a:rPr lang="en-US" altLang="ko-KR"/>
              <a:t>Journal of Digital Contents Society Vol. 20, No. 4, pp. 825-833</a:t>
            </a:r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F8ECD51-B51A-0D18-99B2-C82E6D225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- </a:t>
            </a:r>
            <a:r>
              <a:rPr lang="ko-KR" altLang="en-US"/>
              <a:t>인용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78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0867E-3ADB-A377-F450-EC7B8FF8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842346-4826-73BC-E17F-53910336F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간단 소개</a:t>
            </a:r>
            <a:endParaRPr lang="en-US" altLang="ko-KR"/>
          </a:p>
          <a:p>
            <a:r>
              <a:rPr lang="ko-KR" altLang="en-US"/>
              <a:t>유형 분류 모델</a:t>
            </a:r>
            <a:endParaRPr lang="en-US" altLang="ko-KR"/>
          </a:p>
          <a:p>
            <a:r>
              <a:rPr lang="ko-KR" altLang="en-US"/>
              <a:t>테스트 케이스</a:t>
            </a:r>
            <a:endParaRPr lang="en-US" altLang="ko-KR"/>
          </a:p>
          <a:p>
            <a:r>
              <a:rPr lang="ko-KR" altLang="en-US"/>
              <a:t>구글 </a:t>
            </a:r>
            <a:r>
              <a:rPr lang="en-US" altLang="ko-KR"/>
              <a:t>OCR API</a:t>
            </a:r>
          </a:p>
          <a:p>
            <a:r>
              <a:rPr lang="en-US" altLang="ko-KR"/>
              <a:t>Front/Back End</a:t>
            </a:r>
          </a:p>
          <a:p>
            <a:r>
              <a:rPr lang="ko-KR" altLang="en-US"/>
              <a:t>추후 계획</a:t>
            </a:r>
            <a:endParaRPr lang="en-US" altLang="ko-KR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2761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BE15B9-82CE-9056-B9A5-42467F1ABCDF}"/>
              </a:ext>
            </a:extLst>
          </p:cNvPr>
          <p:cNvSpPr/>
          <p:nvPr/>
        </p:nvSpPr>
        <p:spPr>
          <a:xfrm rot="1639105">
            <a:off x="6123345" y="4401768"/>
            <a:ext cx="3489726" cy="45754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AC89A65-2388-1017-B164-3467DAA46ABB}"/>
              </a:ext>
            </a:extLst>
          </p:cNvPr>
          <p:cNvSpPr/>
          <p:nvPr/>
        </p:nvSpPr>
        <p:spPr>
          <a:xfrm>
            <a:off x="7975966" y="4429124"/>
            <a:ext cx="3691505" cy="22333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508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 descr="로고, 스크린샷, 그래픽, 상징이(가) 표시된 사진&#10;&#10;자동 생성된 설명">
            <a:extLst>
              <a:ext uri="{FF2B5EF4-FFF2-40B4-BE49-F238E27FC236}">
                <a16:creationId xmlns:a16="http://schemas.microsoft.com/office/drawing/2014/main" id="{FE82CE1F-57DB-CD54-B77D-BDF7E3858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16" y="3878417"/>
            <a:ext cx="5715004" cy="2809342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9732C54F-1667-E82E-67A4-DC525EC7F8EF}"/>
              </a:ext>
            </a:extLst>
          </p:cNvPr>
          <p:cNvSpPr/>
          <p:nvPr/>
        </p:nvSpPr>
        <p:spPr>
          <a:xfrm rot="20107727">
            <a:off x="6297365" y="2570504"/>
            <a:ext cx="2946763" cy="45754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04C74E8-4707-FB75-F2D9-32591579CDA7}"/>
              </a:ext>
            </a:extLst>
          </p:cNvPr>
          <p:cNvSpPr/>
          <p:nvPr/>
        </p:nvSpPr>
        <p:spPr>
          <a:xfrm>
            <a:off x="2063350" y="3358095"/>
            <a:ext cx="3489726" cy="45754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4A92C5E-3BA2-F120-E879-CFD61FF6A67C}"/>
              </a:ext>
            </a:extLst>
          </p:cNvPr>
          <p:cNvSpPr/>
          <p:nvPr/>
        </p:nvSpPr>
        <p:spPr>
          <a:xfrm>
            <a:off x="7975966" y="1636228"/>
            <a:ext cx="3691505" cy="189754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508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BD18E71-CD95-426A-D9AE-F508A7D84288}"/>
              </a:ext>
            </a:extLst>
          </p:cNvPr>
          <p:cNvSpPr/>
          <p:nvPr/>
        </p:nvSpPr>
        <p:spPr>
          <a:xfrm>
            <a:off x="209548" y="2529230"/>
            <a:ext cx="3639740" cy="245617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D029CBBA-9309-D4B7-9368-CC5DE4CC3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061" y="1470527"/>
            <a:ext cx="3517151" cy="225097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간단 소개 </a:t>
            </a:r>
            <a:r>
              <a:rPr lang="en-US" altLang="ko-KR"/>
              <a:t>– </a:t>
            </a:r>
            <a:r>
              <a:rPr lang="ko-KR" altLang="en-US"/>
              <a:t>전체 틀</a:t>
            </a:r>
            <a:endParaRPr lang="ko-KR" altLang="en-US" dirty="0"/>
          </a:p>
        </p:txBody>
      </p:sp>
      <p:pic>
        <p:nvPicPr>
          <p:cNvPr id="3" name="그림 2" descr="로고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DFD57B3-302B-55B0-3D64-99E2C2081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0" y="3184128"/>
            <a:ext cx="3943352" cy="2456176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72122430-27EF-0AAD-3BF8-CA2C4C613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1201" y="2741752"/>
            <a:ext cx="3413786" cy="884752"/>
          </a:xfrm>
          <a:prstGeom prst="rect">
            <a:avLst/>
          </a:prstGeom>
        </p:spPr>
      </p:pic>
      <p:pic>
        <p:nvPicPr>
          <p:cNvPr id="25" name="그림 24" descr="스크린샷, 그래픽, 원, 로고이(가) 표시된 사진&#10;&#10;자동 생성된 설명">
            <a:extLst>
              <a:ext uri="{FF2B5EF4-FFF2-40B4-BE49-F238E27FC236}">
                <a16:creationId xmlns:a16="http://schemas.microsoft.com/office/drawing/2014/main" id="{6A983117-89F0-7D45-36B0-0737A9952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7" y="2609942"/>
            <a:ext cx="3870694" cy="239179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087AEEA-6109-932F-5CDE-004E78B53DB9}"/>
              </a:ext>
            </a:extLst>
          </p:cNvPr>
          <p:cNvSpPr txBox="1"/>
          <p:nvPr/>
        </p:nvSpPr>
        <p:spPr>
          <a:xfrm>
            <a:off x="8175867" y="5942019"/>
            <a:ext cx="34725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/>
              <a:t>Vertex Vision AI</a:t>
            </a:r>
            <a:endParaRPr lang="ko-KR" altLang="en-US" sz="32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E4595D-EC86-2B6C-3DD3-4ABE9C408105}"/>
              </a:ext>
            </a:extLst>
          </p:cNvPr>
          <p:cNvSpPr txBox="1"/>
          <p:nvPr/>
        </p:nvSpPr>
        <p:spPr>
          <a:xfrm>
            <a:off x="197644" y="1936885"/>
            <a:ext cx="3155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- Front/BackEnd</a:t>
            </a:r>
            <a:endParaRPr lang="ko-KR" altLang="en-US" b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8A46E9-C99F-1782-9DC1-5B4E750B530D}"/>
              </a:ext>
            </a:extLst>
          </p:cNvPr>
          <p:cNvSpPr txBox="1"/>
          <p:nvPr/>
        </p:nvSpPr>
        <p:spPr>
          <a:xfrm>
            <a:off x="7975966" y="1174521"/>
            <a:ext cx="3377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- ML/DL Tensorflow</a:t>
            </a:r>
            <a:endParaRPr lang="ko-KR" altLang="en-US" b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E43839-1F63-0AA3-2FD1-2F3A1B135121}"/>
              </a:ext>
            </a:extLst>
          </p:cNvPr>
          <p:cNvSpPr txBox="1"/>
          <p:nvPr/>
        </p:nvSpPr>
        <p:spPr>
          <a:xfrm>
            <a:off x="7975966" y="3966279"/>
            <a:ext cx="3377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- Google OCR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340870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09DB7-46AB-9B5D-106B-6CE1DDBF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간단 소개 </a:t>
            </a:r>
            <a:r>
              <a:rPr lang="en-US" altLang="ko-KR"/>
              <a:t>– </a:t>
            </a:r>
            <a:r>
              <a:rPr lang="ko-KR" altLang="en-US"/>
              <a:t>데이터 변경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4D5DC1-9834-3E30-73B3-6924E550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7" y="2761958"/>
            <a:ext cx="4246032" cy="2440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54C581-1405-063E-3704-18DA0EAEB292}"/>
              </a:ext>
            </a:extLst>
          </p:cNvPr>
          <p:cNvSpPr txBox="1"/>
          <p:nvPr/>
        </p:nvSpPr>
        <p:spPr>
          <a:xfrm>
            <a:off x="804862" y="1872380"/>
            <a:ext cx="32194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>
                <a:latin typeface="+mj-lt"/>
              </a:rPr>
              <a:t>지구과학 </a:t>
            </a:r>
            <a:r>
              <a:rPr lang="en-US" altLang="ko-KR" sz="4000" b="1" i="0">
                <a:effectLst/>
                <a:latin typeface="+mj-lt"/>
              </a:rPr>
              <a:t>Ⅰ</a:t>
            </a:r>
            <a:endParaRPr lang="ko-KR" altLang="en-US" sz="4000" b="1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17537F-A765-AC2B-588F-63FDB79D13D2}"/>
              </a:ext>
            </a:extLst>
          </p:cNvPr>
          <p:cNvSpPr txBox="1"/>
          <p:nvPr/>
        </p:nvSpPr>
        <p:spPr>
          <a:xfrm>
            <a:off x="1057275" y="5416447"/>
            <a:ext cx="35459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/>
              <a:t>class : [0, 0, 0]</a:t>
            </a:r>
          </a:p>
          <a:p>
            <a:r>
              <a:rPr lang="en-US" altLang="ko-KR" sz="2000"/>
              <a:t>(one-hot code)</a:t>
            </a:r>
            <a:endParaRPr lang="ko-KR" alt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C9D2-4D41-3B22-0BB4-E3BB8711EE87}"/>
              </a:ext>
            </a:extLst>
          </p:cNvPr>
          <p:cNvSpPr txBox="1"/>
          <p:nvPr/>
        </p:nvSpPr>
        <p:spPr>
          <a:xfrm>
            <a:off x="7519987" y="1872380"/>
            <a:ext cx="32194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/>
              <a:t>생명과학 </a:t>
            </a:r>
            <a:r>
              <a:rPr lang="en-US" altLang="ko-KR" sz="4000" b="1" i="0">
                <a:effectLst/>
                <a:latin typeface="+mj-lt"/>
              </a:rPr>
              <a:t>Ⅰ</a:t>
            </a:r>
            <a:endParaRPr lang="ko-KR" altLang="en-US" sz="40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65DBC7-8663-4244-13E5-A8BC280E266F}"/>
              </a:ext>
            </a:extLst>
          </p:cNvPr>
          <p:cNvSpPr txBox="1"/>
          <p:nvPr/>
        </p:nvSpPr>
        <p:spPr>
          <a:xfrm>
            <a:off x="7350787" y="5412822"/>
            <a:ext cx="42460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/>
              <a:t>class : [0, 0, 0, 0, 0]</a:t>
            </a:r>
          </a:p>
          <a:p>
            <a:r>
              <a:rPr lang="en-US" altLang="ko-KR" sz="2000"/>
              <a:t>(one-hot code)</a:t>
            </a:r>
            <a:endParaRPr lang="ko-KR" altLang="en-US" sz="20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6592C83-46BD-6FC3-0023-60CDB6255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699" y="2695157"/>
            <a:ext cx="4348163" cy="2602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1F3A09F-4B4F-D91E-3CE3-4FE8EBAEA720}"/>
              </a:ext>
            </a:extLst>
          </p:cNvPr>
          <p:cNvSpPr/>
          <p:nvPr/>
        </p:nvSpPr>
        <p:spPr>
          <a:xfrm>
            <a:off x="4472119" y="1728748"/>
            <a:ext cx="2781300" cy="995150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27102EF-CB55-8D78-DFD9-1AE8A39FA8D1}"/>
              </a:ext>
            </a:extLst>
          </p:cNvPr>
          <p:cNvSpPr/>
          <p:nvPr/>
        </p:nvSpPr>
        <p:spPr>
          <a:xfrm>
            <a:off x="4472119" y="3525127"/>
            <a:ext cx="2781300" cy="995150"/>
          </a:xfrm>
          <a:prstGeom prst="rightArrow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37BEDD3-DD4F-85C6-9BBA-A0F1F3E50C29}"/>
              </a:ext>
            </a:extLst>
          </p:cNvPr>
          <p:cNvSpPr/>
          <p:nvPr/>
        </p:nvSpPr>
        <p:spPr>
          <a:xfrm>
            <a:off x="4472119" y="5288966"/>
            <a:ext cx="2781300" cy="995150"/>
          </a:xfrm>
          <a:prstGeom prst="rightArrow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83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765"/>
            <a:ext cx="11077575" cy="1325563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유형 분류 모델 </a:t>
            </a:r>
            <a:r>
              <a:rPr lang="en-US" altLang="ko-KR"/>
              <a:t>– </a:t>
            </a:r>
            <a:r>
              <a:rPr lang="ko-KR" altLang="en-US"/>
              <a:t>데이터 수집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32ACD4-1C9B-1697-3E2C-C591CC986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721359"/>
            <a:ext cx="4590431" cy="3907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CFDD64-DBA5-7747-2B52-CFD9C372A149}"/>
              </a:ext>
            </a:extLst>
          </p:cNvPr>
          <p:cNvSpPr txBox="1"/>
          <p:nvPr/>
        </p:nvSpPr>
        <p:spPr>
          <a:xfrm>
            <a:off x="5634335" y="1839932"/>
            <a:ext cx="461665" cy="397031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US" altLang="ko-KR" sz="2800"/>
              <a:t>0</a:t>
            </a:r>
          </a:p>
          <a:p>
            <a:r>
              <a:rPr lang="en-US" altLang="ko-KR" sz="2800"/>
              <a:t>,</a:t>
            </a:r>
          </a:p>
          <a:p>
            <a:r>
              <a:rPr lang="en-US" altLang="ko-KR" sz="2800"/>
              <a:t>0</a:t>
            </a:r>
          </a:p>
          <a:p>
            <a:r>
              <a:rPr lang="en-US" altLang="ko-KR" sz="2800"/>
              <a:t>,</a:t>
            </a:r>
          </a:p>
          <a:p>
            <a:r>
              <a:rPr lang="en-US" altLang="ko-KR" sz="2800"/>
              <a:t>0</a:t>
            </a:r>
          </a:p>
          <a:p>
            <a:r>
              <a:rPr lang="en-US" altLang="ko-KR" sz="2800"/>
              <a:t>,</a:t>
            </a:r>
          </a:p>
          <a:p>
            <a:r>
              <a:rPr lang="en-US" altLang="ko-KR" sz="2800"/>
              <a:t>0</a:t>
            </a:r>
          </a:p>
          <a:p>
            <a:r>
              <a:rPr lang="en-US" altLang="ko-KR" sz="2800"/>
              <a:t>,</a:t>
            </a:r>
          </a:p>
          <a:p>
            <a:r>
              <a:rPr lang="en-US" altLang="ko-KR" sz="2800"/>
              <a:t>0</a:t>
            </a:r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1296664E-FB49-77B7-458E-6EA26FB83FFB}"/>
              </a:ext>
            </a:extLst>
          </p:cNvPr>
          <p:cNvSpPr/>
          <p:nvPr/>
        </p:nvSpPr>
        <p:spPr>
          <a:xfrm rot="5400000">
            <a:off x="5654031" y="1351328"/>
            <a:ext cx="327021" cy="668622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CAEEEDD6-0B94-BFC3-E90D-9F3CF9FDB0F2}"/>
              </a:ext>
            </a:extLst>
          </p:cNvPr>
          <p:cNvSpPr/>
          <p:nvPr/>
        </p:nvSpPr>
        <p:spPr>
          <a:xfrm rot="16200000">
            <a:off x="5663557" y="5580713"/>
            <a:ext cx="327021" cy="668622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3AB5F4-3B19-6353-FABE-2651BF4334C4}"/>
              </a:ext>
            </a:extLst>
          </p:cNvPr>
          <p:cNvCxnSpPr/>
          <p:nvPr/>
        </p:nvCxnSpPr>
        <p:spPr>
          <a:xfrm>
            <a:off x="6151853" y="2076450"/>
            <a:ext cx="1344322" cy="0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8741E67-8E12-DCF5-262C-01D9FF5C442D}"/>
              </a:ext>
            </a:extLst>
          </p:cNvPr>
          <p:cNvSpPr txBox="1"/>
          <p:nvPr/>
        </p:nvSpPr>
        <p:spPr>
          <a:xfrm>
            <a:off x="7552028" y="1849150"/>
            <a:ext cx="1050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337</a:t>
            </a:r>
            <a:endParaRPr lang="ko-KR" altLang="en-US" sz="2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BC91516-9FEF-D95E-2F1D-EEC26689958A}"/>
              </a:ext>
            </a:extLst>
          </p:cNvPr>
          <p:cNvCxnSpPr/>
          <p:nvPr/>
        </p:nvCxnSpPr>
        <p:spPr>
          <a:xfrm>
            <a:off x="6161379" y="2933700"/>
            <a:ext cx="1344322" cy="0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825A03-6F48-A23C-7202-9D9A897972FC}"/>
              </a:ext>
            </a:extLst>
          </p:cNvPr>
          <p:cNvSpPr txBox="1"/>
          <p:nvPr/>
        </p:nvSpPr>
        <p:spPr>
          <a:xfrm>
            <a:off x="7561554" y="2706400"/>
            <a:ext cx="1050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397</a:t>
            </a:r>
            <a:endParaRPr lang="ko-KR" altLang="en-US" sz="240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C904264-0755-DF72-2D4E-DD5D83F161D4}"/>
              </a:ext>
            </a:extLst>
          </p:cNvPr>
          <p:cNvCxnSpPr/>
          <p:nvPr/>
        </p:nvCxnSpPr>
        <p:spPr>
          <a:xfrm>
            <a:off x="6169140" y="3762375"/>
            <a:ext cx="1344322" cy="0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EC1497-8EAD-0BE2-E4DF-75739C5CBB0B}"/>
              </a:ext>
            </a:extLst>
          </p:cNvPr>
          <p:cNvSpPr txBox="1"/>
          <p:nvPr/>
        </p:nvSpPr>
        <p:spPr>
          <a:xfrm>
            <a:off x="7569315" y="3535075"/>
            <a:ext cx="1050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1,314</a:t>
            </a:r>
            <a:endParaRPr lang="ko-KR" altLang="en-US" sz="24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B02C707-88A8-7524-62A4-EFC9D826E5E8}"/>
              </a:ext>
            </a:extLst>
          </p:cNvPr>
          <p:cNvCxnSpPr/>
          <p:nvPr/>
        </p:nvCxnSpPr>
        <p:spPr>
          <a:xfrm>
            <a:off x="6175137" y="4629150"/>
            <a:ext cx="1344322" cy="0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F37BBC6-6A13-2215-45E5-01302824CBEC}"/>
              </a:ext>
            </a:extLst>
          </p:cNvPr>
          <p:cNvSpPr txBox="1"/>
          <p:nvPr/>
        </p:nvSpPr>
        <p:spPr>
          <a:xfrm>
            <a:off x="7575312" y="4401850"/>
            <a:ext cx="1050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1,488</a:t>
            </a:r>
            <a:endParaRPr lang="ko-KR" altLang="en-US" sz="240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011E054-AE39-8882-CDB9-AC80914D1031}"/>
              </a:ext>
            </a:extLst>
          </p:cNvPr>
          <p:cNvCxnSpPr/>
          <p:nvPr/>
        </p:nvCxnSpPr>
        <p:spPr>
          <a:xfrm>
            <a:off x="6171609" y="5457825"/>
            <a:ext cx="1344322" cy="0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6E635A7-E410-ACDE-3228-8E2AD0394A94}"/>
              </a:ext>
            </a:extLst>
          </p:cNvPr>
          <p:cNvSpPr txBox="1"/>
          <p:nvPr/>
        </p:nvSpPr>
        <p:spPr>
          <a:xfrm>
            <a:off x="7571784" y="5230525"/>
            <a:ext cx="1050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570</a:t>
            </a:r>
            <a:endParaRPr lang="ko-KR" altLang="en-US" sz="2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6E66F6-65E0-42E1-07A0-A11AD06C134D}"/>
              </a:ext>
            </a:extLst>
          </p:cNvPr>
          <p:cNvSpPr txBox="1"/>
          <p:nvPr/>
        </p:nvSpPr>
        <p:spPr>
          <a:xfrm>
            <a:off x="9213428" y="3372557"/>
            <a:ext cx="2678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data.json</a:t>
            </a:r>
            <a:endParaRPr lang="ko-KR" altLang="en-US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4" name="그림 33" descr="그래픽, 폰트, 디자인, 그래픽 디자인이(가) 표시된 사진&#10;&#10;자동 생성된 설명">
            <a:extLst>
              <a:ext uri="{FF2B5EF4-FFF2-40B4-BE49-F238E27FC236}">
                <a16:creationId xmlns:a16="http://schemas.microsoft.com/office/drawing/2014/main" id="{F3FB9281-2EBB-DB78-4C2D-529996F2D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73" y="1785077"/>
            <a:ext cx="1636405" cy="163640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10EBE23-19A5-2C85-09D7-BB8F8EF09381}"/>
              </a:ext>
            </a:extLst>
          </p:cNvPr>
          <p:cNvSpPr txBox="1"/>
          <p:nvPr/>
        </p:nvSpPr>
        <p:spPr>
          <a:xfrm>
            <a:off x="8868068" y="5166738"/>
            <a:ext cx="2460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/>
              <a:t>=&gt; </a:t>
            </a:r>
            <a:r>
              <a:rPr lang="en-US" altLang="ko-KR" sz="3200" b="1" u="sng"/>
              <a:t>4,106</a:t>
            </a:r>
            <a:endParaRPr lang="ko-KR" altLang="en-US" sz="3200" b="1" u="sng"/>
          </a:p>
        </p:txBody>
      </p:sp>
    </p:spTree>
    <p:extLst>
      <p:ext uri="{BB962C8B-B14F-4D97-AF65-F5344CB8AC3E}">
        <p14:creationId xmlns:p14="http://schemas.microsoft.com/office/powerpoint/2010/main" val="3818452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유형 분류 모델 </a:t>
            </a:r>
            <a:r>
              <a:rPr lang="en-US" altLang="ko-KR"/>
              <a:t>– </a:t>
            </a:r>
            <a:r>
              <a:rPr lang="ko-KR" altLang="en-US"/>
              <a:t>데이터 전처리</a:t>
            </a:r>
            <a:endParaRPr lang="ko-KR" altLang="en-US" dirty="0"/>
          </a:p>
        </p:txBody>
      </p:sp>
      <p:pic>
        <p:nvPicPr>
          <p:cNvPr id="2" name="그림 1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BE9B58B9-D795-3642-7B42-571257161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61" y="1655477"/>
            <a:ext cx="3517151" cy="2250977"/>
          </a:xfrm>
          <a:prstGeom prst="rect">
            <a:avLst/>
          </a:prstGeom>
        </p:spPr>
      </p:pic>
      <p:pic>
        <p:nvPicPr>
          <p:cNvPr id="3074" name="Picture 2" descr="Google colab-2] 구글 코랩 개발환경 설정">
            <a:extLst>
              <a:ext uri="{FF2B5EF4-FFF2-40B4-BE49-F238E27FC236}">
                <a16:creationId xmlns:a16="http://schemas.microsoft.com/office/drawing/2014/main" id="{9D73DD59-2938-5860-B8AC-1F1CF6C3C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55" y="4188110"/>
            <a:ext cx="3209925" cy="141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으로 구부러짐 2">
            <a:extLst>
              <a:ext uri="{FF2B5EF4-FFF2-40B4-BE49-F238E27FC236}">
                <a16:creationId xmlns:a16="http://schemas.microsoft.com/office/drawing/2014/main" id="{56F2997B-CF52-5D02-DFCD-045C552004B7}"/>
              </a:ext>
            </a:extLst>
          </p:cNvPr>
          <p:cNvSpPr/>
          <p:nvPr/>
        </p:nvSpPr>
        <p:spPr>
          <a:xfrm>
            <a:off x="209550" y="3190875"/>
            <a:ext cx="885825" cy="1933575"/>
          </a:xfrm>
          <a:prstGeom prst="curv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화살표: 오른쪽으로 구부러짐 5">
            <a:extLst>
              <a:ext uri="{FF2B5EF4-FFF2-40B4-BE49-F238E27FC236}">
                <a16:creationId xmlns:a16="http://schemas.microsoft.com/office/drawing/2014/main" id="{718CBBDF-5975-E31E-6C28-EEFE6207159F}"/>
              </a:ext>
            </a:extLst>
          </p:cNvPr>
          <p:cNvSpPr/>
          <p:nvPr/>
        </p:nvSpPr>
        <p:spPr>
          <a:xfrm rot="10800000">
            <a:off x="4203831" y="3095624"/>
            <a:ext cx="885825" cy="1933575"/>
          </a:xfrm>
          <a:prstGeom prst="curv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76" name="Picture 4" descr="Home - Keras Documentation">
            <a:extLst>
              <a:ext uri="{FF2B5EF4-FFF2-40B4-BE49-F238E27FC236}">
                <a16:creationId xmlns:a16="http://schemas.microsoft.com/office/drawing/2014/main" id="{5CEB29F4-B8CF-3829-D00C-7003FFE22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050" y="1850326"/>
            <a:ext cx="3924300" cy="113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A21BBC4-9133-A4C8-26C6-2988C1C71BDA}"/>
              </a:ext>
            </a:extLst>
          </p:cNvPr>
          <p:cNvCxnSpPr/>
          <p:nvPr/>
        </p:nvCxnSpPr>
        <p:spPr>
          <a:xfrm>
            <a:off x="3524250" y="2419350"/>
            <a:ext cx="2571750" cy="0"/>
          </a:xfrm>
          <a:prstGeom prst="line">
            <a:avLst/>
          </a:prstGeom>
          <a:ln w="12700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607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유형 분류 모델 </a:t>
            </a:r>
            <a:r>
              <a:rPr lang="en-US" altLang="ko-KR"/>
              <a:t>– </a:t>
            </a:r>
            <a:r>
              <a:rPr lang="ko-KR" altLang="en-US"/>
              <a:t>모델 제작 과정</a:t>
            </a:r>
            <a:endParaRPr lang="ko-KR" altLang="en-US" dirty="0"/>
          </a:p>
        </p:txBody>
      </p:sp>
      <p:pic>
        <p:nvPicPr>
          <p:cNvPr id="7" name="그림 6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DDFD5D91-C99B-EE8B-96F7-611CF7386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30" y="1815358"/>
            <a:ext cx="5190666" cy="476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660806D-A9BB-7DCE-C4AE-A59B4F07C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5" y="1455382"/>
            <a:ext cx="3839034" cy="3096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0211715-92FD-B5A6-B8EC-BC04A13E7BDB}"/>
              </a:ext>
            </a:extLst>
          </p:cNvPr>
          <p:cNvCxnSpPr/>
          <p:nvPr/>
        </p:nvCxnSpPr>
        <p:spPr>
          <a:xfrm flipV="1">
            <a:off x="704850" y="1455382"/>
            <a:ext cx="1470695" cy="3173768"/>
          </a:xfrm>
          <a:prstGeom prst="line">
            <a:avLst/>
          </a:prstGeom>
          <a:ln w="38100">
            <a:solidFill>
              <a:srgbClr val="FF0000">
                <a:alpha val="6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8B07515-F93C-9E0A-3575-4348C422A514}"/>
              </a:ext>
            </a:extLst>
          </p:cNvPr>
          <p:cNvCxnSpPr>
            <a:cxnSpLocks/>
          </p:cNvCxnSpPr>
          <p:nvPr/>
        </p:nvCxnSpPr>
        <p:spPr>
          <a:xfrm flipV="1">
            <a:off x="2975960" y="4551830"/>
            <a:ext cx="3038618" cy="1944220"/>
          </a:xfrm>
          <a:prstGeom prst="line">
            <a:avLst/>
          </a:prstGeom>
          <a:ln w="38100">
            <a:solidFill>
              <a:srgbClr val="FF0000">
                <a:alpha val="6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0E35AB65-53B9-167E-A967-5A3303026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014" y="1455382"/>
            <a:ext cx="2894984" cy="25714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0AC3CAC-A430-3B9D-2031-18BC53593A05}"/>
              </a:ext>
            </a:extLst>
          </p:cNvPr>
          <p:cNvSpPr/>
          <p:nvPr/>
        </p:nvSpPr>
        <p:spPr>
          <a:xfrm>
            <a:off x="5450984" y="1891274"/>
            <a:ext cx="1610112" cy="889671"/>
          </a:xfrm>
          <a:prstGeom prst="rightArrow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403DD1D1-A68D-C25C-66C7-C5E35CADC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887" y="3073891"/>
            <a:ext cx="5736305" cy="327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8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유형 분류 모델 </a:t>
            </a:r>
            <a:r>
              <a:rPr lang="en-US" altLang="ko-KR"/>
              <a:t>– </a:t>
            </a:r>
            <a:r>
              <a:rPr lang="ko-KR" altLang="en-US"/>
              <a:t>시연 영상</a:t>
            </a:r>
            <a:endParaRPr lang="ko-KR" altLang="en-US" dirty="0"/>
          </a:p>
        </p:txBody>
      </p:sp>
      <p:pic>
        <p:nvPicPr>
          <p:cNvPr id="6" name="그림 5" descr="텍스트, 스크린샷, 컴퓨터, 소프트웨어이(가) 표시된 사진&#10;&#10;자동 생성된 설명">
            <a:extLst>
              <a:ext uri="{FF2B5EF4-FFF2-40B4-BE49-F238E27FC236}">
                <a16:creationId xmlns:a16="http://schemas.microsoft.com/office/drawing/2014/main" id="{63765D64-7F2E-8ABA-0907-C442C0341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30" y="1598328"/>
            <a:ext cx="9073139" cy="51787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6251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테스트 케이스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AC703-8CCB-C14C-68F6-6CD8E1B26D48}"/>
              </a:ext>
            </a:extLst>
          </p:cNvPr>
          <p:cNvSpPr txBox="1"/>
          <p:nvPr/>
        </p:nvSpPr>
        <p:spPr>
          <a:xfrm>
            <a:off x="1095375" y="18251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/>
              <a:t>1. </a:t>
            </a:r>
            <a:r>
              <a:rPr lang="ko-KR" altLang="en-US" sz="3600"/>
              <a:t>하이퍼파라미터 최적화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1D7CE-741A-2886-E196-F22D07161E77}"/>
              </a:ext>
            </a:extLst>
          </p:cNvPr>
          <p:cNvSpPr txBox="1"/>
          <p:nvPr/>
        </p:nvSpPr>
        <p:spPr>
          <a:xfrm>
            <a:off x="1724024" y="3133725"/>
            <a:ext cx="6924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/>
              <a:t>2. Train / Validation / Test data</a:t>
            </a:r>
            <a:endParaRPr lang="ko-KR" altLang="en-US" sz="3600"/>
          </a:p>
        </p:txBody>
      </p:sp>
      <p:sp>
        <p:nvSpPr>
          <p:cNvPr id="7" name="화살표: 오른쪽으로 구부러짐 6">
            <a:extLst>
              <a:ext uri="{FF2B5EF4-FFF2-40B4-BE49-F238E27FC236}">
                <a16:creationId xmlns:a16="http://schemas.microsoft.com/office/drawing/2014/main" id="{005E23F2-A7B6-4295-2F2D-0213D4EC68ED}"/>
              </a:ext>
            </a:extLst>
          </p:cNvPr>
          <p:cNvSpPr/>
          <p:nvPr/>
        </p:nvSpPr>
        <p:spPr>
          <a:xfrm rot="19934046">
            <a:off x="621260" y="2347912"/>
            <a:ext cx="695325" cy="1571625"/>
          </a:xfrm>
          <a:prstGeom prst="curv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화살표: 오른쪽으로 구부러짐 7">
            <a:extLst>
              <a:ext uri="{FF2B5EF4-FFF2-40B4-BE49-F238E27FC236}">
                <a16:creationId xmlns:a16="http://schemas.microsoft.com/office/drawing/2014/main" id="{21C95A49-6AF3-EC9D-9D2D-7266BF611C22}"/>
              </a:ext>
            </a:extLst>
          </p:cNvPr>
          <p:cNvSpPr/>
          <p:nvPr/>
        </p:nvSpPr>
        <p:spPr>
          <a:xfrm rot="8285688">
            <a:off x="7708695" y="1685628"/>
            <a:ext cx="695325" cy="1571625"/>
          </a:xfrm>
          <a:prstGeom prst="curv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F1A4B0-F776-2FF0-CA74-62DF54FA3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81" y="4362219"/>
            <a:ext cx="2011486" cy="2100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823D35-16FD-D257-4714-6C27EBE1C45E}"/>
              </a:ext>
            </a:extLst>
          </p:cNvPr>
          <p:cNvSpPr txBox="1"/>
          <p:nvPr/>
        </p:nvSpPr>
        <p:spPr>
          <a:xfrm>
            <a:off x="3076574" y="4638444"/>
            <a:ext cx="8562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/>
              <a:t>하이퍼 파라미터 </a:t>
            </a:r>
            <a:r>
              <a:rPr lang="en-US" altLang="ko-KR" sz="2400"/>
              <a:t>: </a:t>
            </a:r>
            <a:r>
              <a:rPr lang="ko-KR" altLang="en-US" sz="2400"/>
              <a:t>모델을 훈련할 때 조정해야 하는 매개 변수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0A4EE0-BB1D-E281-54F7-259755BE921B}"/>
              </a:ext>
            </a:extLst>
          </p:cNvPr>
          <p:cNvSpPr txBox="1"/>
          <p:nvPr/>
        </p:nvSpPr>
        <p:spPr>
          <a:xfrm>
            <a:off x="3076573" y="5451439"/>
            <a:ext cx="8562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/>
              <a:t>주요 변수 </a:t>
            </a:r>
            <a:r>
              <a:rPr lang="en-US" altLang="ko-KR" sz="2400"/>
              <a:t>: input_dim, output_dim, epoch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46139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</TotalTime>
  <Words>622</Words>
  <Application>Microsoft Office PowerPoint</Application>
  <PresentationFormat>와이드스크린</PresentationFormat>
  <Paragraphs>122</Paragraphs>
  <Slides>17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함초롬바탕</vt:lpstr>
      <vt:lpstr>Arial</vt:lpstr>
      <vt:lpstr>Office 테마</vt:lpstr>
      <vt:lpstr>PowerPoint 프레젠테이션</vt:lpstr>
      <vt:lpstr>Index</vt:lpstr>
      <vt:lpstr>1. 간단 소개 – 전체 틀</vt:lpstr>
      <vt:lpstr>1. 간단 소개 – 데이터 변경</vt:lpstr>
      <vt:lpstr>2. 유형 분류 모델 – 데이터 수집</vt:lpstr>
      <vt:lpstr>2. 유형 분류 모델 – 데이터 전처리</vt:lpstr>
      <vt:lpstr>2. 유형 분류 모델 – 모델 제작 과정</vt:lpstr>
      <vt:lpstr>2. 유형 분류 모델 – 시연 영상</vt:lpstr>
      <vt:lpstr>3. 테스트 케이스</vt:lpstr>
      <vt:lpstr>3. 테스트 케이스 – 하이퍼파라미터 최적화</vt:lpstr>
      <vt:lpstr>3. 테스트 케이스 – 하이퍼파라미터 최적화</vt:lpstr>
      <vt:lpstr>4. 구글 OCR API</vt:lpstr>
      <vt:lpstr>5. Front/Back End</vt:lpstr>
      <vt:lpstr>5. Front/Back End - Service</vt:lpstr>
      <vt:lpstr>6. 추후 계획 – 과제 수행 계획</vt:lpstr>
      <vt:lpstr>6. 추후 계획 – 테스트 케이스</vt:lpstr>
      <vt:lpstr>- 인용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공간이 읎어요</dc:creator>
  <cp:lastModifiedBy>현섭 심</cp:lastModifiedBy>
  <cp:revision>18</cp:revision>
  <dcterms:created xsi:type="dcterms:W3CDTF">2023-03-23T05:33:34Z</dcterms:created>
  <dcterms:modified xsi:type="dcterms:W3CDTF">2023-09-14T03:39:01Z</dcterms:modified>
</cp:coreProperties>
</file>